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7" r:id="rId9"/>
    <p:sldId id="262" r:id="rId10"/>
    <p:sldId id="268" r:id="rId11"/>
    <p:sldId id="263" r:id="rId12"/>
    <p:sldId id="270" r:id="rId13"/>
    <p:sldId id="264" r:id="rId14"/>
    <p:sldId id="265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90683-2936-4A17-A0CB-876DD420D92A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7BE4A-3BCA-4794-9F79-B058E38DE2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027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1AAC92-54A5-47E8-A575-3C2525D67E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A04B609-CB5F-4B26-851D-37C514BB6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794F32-4ADE-46B5-9B01-5DFD630D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0569AA-BF53-477C-A3E5-7C40D95F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7F4A2B5-AEB1-44CF-A939-EBEC1743F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75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1CA159-82E2-45D3-8D6A-1610BF5F0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04340AC-2964-4ECC-A79F-2A36BE400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34CEC1-D4A2-45E2-9690-9332DD9D2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507D09-286A-4A25-A623-38EF532D3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1D4711-C484-491B-8AED-219191D3B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5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A383611-E5B8-45E2-8D27-25B62B399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2AE8708-F919-4806-97BE-A383B05F3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60C525-3237-4807-B112-9DE8DCE31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F8642E-57D6-463E-9051-BA5D0975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396A54-9824-40C7-84C1-743575D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48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89FCA9-4EDC-4124-BB5D-D9C598128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1D9015-46A0-49A7-AA8D-2133AF5B0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D0680B-C9F6-4A5A-874A-AED53D7C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58C475-4346-4751-B547-0CED8864A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661F89E-DC61-4364-BCC3-01222D21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512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36C198-DE8C-4724-AF79-0DC484BDE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4783D5C-7B0D-4B2D-8E63-30822ADBE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49C33A-7298-42B6-9267-9F8405350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D902F3-9F22-4979-87E7-7E6150CBF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7C3A8C-D9CF-44BE-A0FE-6D8B68FAC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92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124FAA-F680-4236-8F7D-CF30B52A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BA847B-D800-4296-84E5-8CA329114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724C841-9815-4E43-9AD5-71B7A323C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EEC9FC-6BD6-4FB2-A2A7-168A48ADD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CAB0E5-113A-4652-8E60-53D674443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3B19D4-BEF3-43BF-9009-0FA142A14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65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C19F78-927E-41F4-86D0-A85050CB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5307D2-36DC-4081-836F-E129202E8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FCBF1B6-3B96-41BF-970A-6E9389E28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75C59D6-8B9A-49B6-8B4E-54F92F43E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DE8D757-3865-4CCF-8ACB-E404988D5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917CF75-3F33-4B9A-A031-0D545D21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2FAA182-F881-4D94-822F-D2BCAA831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709B352-36E9-446A-8C43-4554475D4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090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E214C0-6320-4D41-BE1C-748133E0D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461934-3CBA-439C-B0B3-A36BA0E03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6F2F228-8C31-4702-ABC7-84CFAFA95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ABFEE02-D6CA-40CC-AB81-D469241CF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23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EE20AF0-6C16-416B-86DE-5499D0653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3BE9CD3-1B6C-4622-8FDF-0E539D11F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F7B434-1A0B-48C7-BB37-1D131332A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502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41C504-A25D-450A-A99F-664E90C0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78F858-72E3-40B2-9307-2B996C717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BD7A26B-DFA1-4E9F-8272-1877F293D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8407072-E2CD-4E16-85B4-25403015B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316DA7-25A8-48FE-A23C-4DDD148C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4384536-1867-4A5A-8D29-BB3E39F5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159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EC182-9C98-4C9C-9F02-E765BB51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283BD0B-1CF5-479E-B883-825E3F6A2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2EECF09-6071-418A-90E4-4CB76E93D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C945BCD-EBC3-4731-8A9C-496615C6B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8850C17-068C-4B6A-BEEA-9A3F7666D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63ABC0-4BA6-44DF-9778-0FB540F2C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97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FE2D361-8DE2-499C-843C-832A735F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33FBDFF-C9A5-42C9-BB29-C46FDFE8C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41F158-7977-4EC5-8BD9-B16008ADA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0DE8B-CB2A-4316-A63E-48F0D4056CA3}" type="datetimeFigureOut">
              <a:rPr lang="ko-KR" altLang="en-US" smtClean="0"/>
              <a:t>2026-05-21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7340ADD-4B6A-49D3-8985-A123977279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0C9EF9-DF02-489F-910D-7D46AD4ED9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41C63-416F-4D61-8978-2E511200C5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11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F7115E-48D6-4A0D-9477-082196F67C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34" y="405146"/>
            <a:ext cx="8244308" cy="443198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defTabSz="742950" latinLnBrk="1">
              <a:lnSpc>
                <a:spcPct val="90000"/>
              </a:lnSpc>
              <a:defRPr/>
            </a:pPr>
            <a:r>
              <a:rPr lang="en-US" altLang="ko-KR" sz="3200" b="1" spc="-8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2026 </a:t>
            </a:r>
            <a:r>
              <a:rPr lang="ko-KR" altLang="en-US" sz="3200" b="1" spc="-8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전북형 지역 특화 </a:t>
            </a:r>
            <a:r>
              <a:rPr lang="ko-KR" altLang="en-US" sz="3200" b="1" spc="-81" dirty="0" err="1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관광콘텐츠</a:t>
            </a:r>
            <a:r>
              <a:rPr lang="ko-KR" altLang="en-US" sz="3200" b="1" spc="-8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지원 공모 </a:t>
            </a:r>
          </a:p>
        </p:txBody>
      </p:sp>
      <p:sp>
        <p:nvSpPr>
          <p:cNvPr id="5" name="사각형: 둥근 모서리 12">
            <a:extLst>
              <a:ext uri="{FF2B5EF4-FFF2-40B4-BE49-F238E27FC236}">
                <a16:creationId xmlns:a16="http://schemas.microsoft.com/office/drawing/2014/main" id="{F232AC2E-3153-492B-9D0D-8863E1C586E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35703" y="971955"/>
            <a:ext cx="6069600" cy="411079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 latinLnBrk="1">
              <a:defRPr/>
            </a:pPr>
            <a:r>
              <a:rPr lang="en-US" altLang="ko-KR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 ※ </a:t>
            </a:r>
            <a:r>
              <a:rPr lang="ko-KR" altLang="en-US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공모 사업계획서</a:t>
            </a:r>
            <a:r>
              <a:rPr lang="en-US" altLang="ko-KR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(pptx)</a:t>
            </a:r>
            <a:r>
              <a:rPr lang="ko-KR" altLang="en-US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작성 안내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CF83C90-B676-4457-A82A-3BCF30E63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2507" y="5995987"/>
            <a:ext cx="2311493" cy="530319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63124615-993D-4B7C-A44B-7B007BA799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5995987"/>
            <a:ext cx="2314819" cy="5303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0696F48-1EEA-4FE8-A6F3-D06BA0D14E39}"/>
              </a:ext>
            </a:extLst>
          </p:cNvPr>
          <p:cNvSpPr txBox="1"/>
          <p:nvPr/>
        </p:nvSpPr>
        <p:spPr>
          <a:xfrm>
            <a:off x="690282" y="1757082"/>
            <a:ext cx="1065903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1.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사업계획서 분량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: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총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17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페이지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이내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(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앞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&amp;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뒤 표지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,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목차 제외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ko-KR" altLang="en-US" sz="20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</a:t>
            </a:r>
            <a:r>
              <a:rPr lang="en-US" altLang="ko-KR" sz="20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PT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발표 시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, 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본 자료로 발표하며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총 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15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분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(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발표시간 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 7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분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, 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질의응답 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 8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분</a:t>
            </a:r>
            <a:r>
              <a:rPr lang="en-US" altLang="ko-KR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) </a:t>
            </a:r>
            <a:r>
              <a:rPr lang="ko-KR" altLang="en-US" sz="2000" b="1" u="sng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진행 예정</a:t>
            </a:r>
            <a:endParaRPr lang="en-US" altLang="ko-KR" sz="2000" b="1" u="sng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solidFill>
                <a:srgbClr val="C00000"/>
              </a:solidFill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도형 및 참고사진 활용 가능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 lvl="1"/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 lvl="1"/>
            <a:endParaRPr lang="en-US" altLang="ko-KR" sz="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2.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본문 글꼴 및 줄 간격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본문 글꼴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: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제한 없음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본문 내용의 글꼴 크기 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: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14pt~18pt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권장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(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내용이나 상황에 따라 조절 가능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본문 내용의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줄 간격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: 1.5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배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권장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(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내용이나 상황에 따라 조절 가능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)</a:t>
            </a:r>
          </a:p>
          <a:p>
            <a:pPr lvl="1"/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endParaRPr lang="en-US" altLang="ko-KR" sz="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3.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작성내용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       </a:t>
            </a:r>
            <a:r>
              <a:rPr lang="ko-KR" altLang="en-US" sz="12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각 항목 당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(ex) 1-1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참가목적 및 필요성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, 1-2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사업 콘텐츠 및 실행계획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…)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최소 </a:t>
            </a:r>
            <a:r>
              <a:rPr lang="ko-KR" altLang="en-US" sz="1600" b="1" kern="100" spc="-150" dirty="0" err="1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다섯줄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이상 필수 작성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       </a:t>
            </a:r>
            <a:r>
              <a:rPr lang="en-US" altLang="ko-KR" sz="12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객관적으로 입증 가능한 근거에 따른 정확한 사실이어야 함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.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미 작성 또는 누락 시 감점함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설명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/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제시하고자 하는 내용 및 의미가 명료하고 간결해야 함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. </a:t>
            </a: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본 작성 안내 페이지는 삭제 후 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pptx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highlight>
                  <a:srgbClr val="FFFF00"/>
                </a:highlight>
                <a:latin typeface="맑은 고딕" panose="020B0503020000020004" pitchFamily="50" charset="-127"/>
                <a:cs typeface="Arial" panose="020B0604020202020204" pitchFamily="34" charset="0"/>
              </a:rPr>
              <a:t>파일로 제출 </a:t>
            </a:r>
          </a:p>
          <a:p>
            <a:pPr lvl="1"/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○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chemeClr val="accent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파란색 글씨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로 작성된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chemeClr val="accent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작성요령 및 예시는 참고하여 작성 후</a:t>
            </a:r>
            <a:r>
              <a:rPr lang="en-US" altLang="ko-KR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chemeClr val="accent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, 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solidFill>
                  <a:schemeClr val="accent1"/>
                </a:solidFill>
                <a:latin typeface="맑은 고딕" panose="020B0503020000020004" pitchFamily="50" charset="-127"/>
                <a:cs typeface="Arial" panose="020B0604020202020204" pitchFamily="34" charset="0"/>
              </a:rPr>
              <a:t>제출 시 삭제</a:t>
            </a:r>
            <a:r>
              <a:rPr lang="ko-KR" altLang="en-US" sz="1600" b="1" kern="100" spc="-150" dirty="0">
                <a:ln w="3175" cap="rnd">
                  <a:solidFill>
                    <a:schemeClr val="tx1">
                      <a:lumMod val="50000"/>
                      <a:lumOff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cs typeface="Arial" panose="020B0604020202020204" pitchFamily="34" charset="0"/>
              </a:rPr>
              <a:t>하고 검정 글씨로 작성하여 제출</a:t>
            </a:r>
            <a:endParaRPr lang="en-US" altLang="ko-KR" sz="1600" b="1" kern="100" spc="-150" dirty="0">
              <a:ln w="3175" cap="rnd"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latin typeface="맑은 고딕" panose="020B0503020000020004" pitchFamily="50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450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519953" y="1255059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03. </a:t>
            </a:r>
            <a:r>
              <a:rPr lang="ko-KR" altLang="en-US" b="1" dirty="0">
                <a:solidFill>
                  <a:srgbClr val="C00000"/>
                </a:solidFill>
              </a:rPr>
              <a:t>사업전략 </a:t>
            </a:r>
            <a:r>
              <a:rPr lang="en-US" altLang="ko-KR" dirty="0"/>
              <a:t>(4p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5FF89CA9-79A5-4D9B-9F6F-EBD535629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921310"/>
              </p:ext>
            </p:extLst>
          </p:nvPr>
        </p:nvGraphicFramePr>
        <p:xfrm>
          <a:off x="526473" y="1693201"/>
          <a:ext cx="11055927" cy="4324832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450292692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171019932"/>
                    </a:ext>
                  </a:extLst>
                </a:gridCol>
              </a:tblGrid>
              <a:tr h="386611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사업전략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013518"/>
                  </a:ext>
                </a:extLst>
              </a:tr>
              <a:tr h="393822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3-3.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사업화 지원금 집행 계획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집행가능한 </a:t>
                      </a:r>
                      <a:r>
                        <a:rPr lang="ko-KR" altLang="en-US" sz="1500" i="1" kern="0" spc="0" dirty="0" err="1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사업화자금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비목 참고하여 금액 및 항목 상세하게 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(10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백만원 </a:t>
                      </a: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 15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백만원 범위 내에서</a:t>
                      </a: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공급가액 기준으로 작성</a:t>
                      </a: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부가가치세는 기업 </a:t>
                      </a:r>
                      <a:r>
                        <a:rPr lang="ko-KR" altLang="en-US" sz="1400" i="1" kern="0" spc="0" err="1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자부담</a:t>
                      </a:r>
                      <a:r>
                        <a:rPr lang="en-US" altLang="ko-KR" sz="1400" i="1" kern="0" spc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096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519953" y="1255059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04. </a:t>
            </a:r>
            <a:r>
              <a:rPr lang="ko-KR" altLang="en-US" b="1" dirty="0">
                <a:solidFill>
                  <a:srgbClr val="C00000"/>
                </a:solidFill>
              </a:rPr>
              <a:t>지역 관광산업 연계</a:t>
            </a:r>
            <a:r>
              <a:rPr lang="en-US" altLang="ko-KR" b="1" dirty="0">
                <a:solidFill>
                  <a:srgbClr val="C00000"/>
                </a:solidFill>
              </a:rPr>
              <a:t> </a:t>
            </a:r>
            <a:r>
              <a:rPr lang="ko-KR" altLang="en-US" b="1" dirty="0">
                <a:solidFill>
                  <a:srgbClr val="C00000"/>
                </a:solidFill>
              </a:rPr>
              <a:t>및 기대효과</a:t>
            </a:r>
            <a:r>
              <a:rPr lang="en-US" altLang="ko-KR" dirty="0"/>
              <a:t>(4p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8CF9FFA-C14D-47B0-AAF4-3A0802C32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737216"/>
              </p:ext>
            </p:extLst>
          </p:nvPr>
        </p:nvGraphicFramePr>
        <p:xfrm>
          <a:off x="568036" y="1718049"/>
          <a:ext cx="11055927" cy="4572000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253430666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601569812"/>
                    </a:ext>
                  </a:extLst>
                </a:gridCol>
              </a:tblGrid>
              <a:tr h="392148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 관광산업 연계 및 기대효과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456813"/>
                  </a:ext>
                </a:extLst>
              </a:tr>
              <a:tr h="15773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4-1.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지역 자원 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연계 방안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지역 관광자원 및 지역사회 연계 계획 작성</a:t>
                      </a:r>
                      <a:endParaRPr lang="en-US" altLang="ko-KR" sz="16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분석 및 근거를 상세하게 기입</a:t>
                      </a:r>
                      <a:endParaRPr lang="ko-KR" altLang="en-US" sz="14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561614"/>
                  </a:ext>
                </a:extLst>
              </a:tr>
              <a:tr h="26024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4-2.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기초재단 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협업 계획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기초재단 연계 활용 계획 작성</a:t>
                      </a:r>
                      <a:endParaRPr lang="ko-KR" altLang="en-US" sz="1500" dirty="0"/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5716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74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519953" y="1255059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04. </a:t>
            </a:r>
            <a:r>
              <a:rPr lang="ko-KR" altLang="en-US" b="1" dirty="0">
                <a:solidFill>
                  <a:srgbClr val="C00000"/>
                </a:solidFill>
              </a:rPr>
              <a:t>지역 연계 및 기대효과</a:t>
            </a:r>
            <a:r>
              <a:rPr lang="en-US" altLang="ko-KR" dirty="0"/>
              <a:t>(4p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8CF9FFA-C14D-47B0-AAF4-3A0802C32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8119"/>
              </p:ext>
            </p:extLst>
          </p:nvPr>
        </p:nvGraphicFramePr>
        <p:xfrm>
          <a:off x="568036" y="1718049"/>
          <a:ext cx="11055927" cy="3756721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253430666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601569812"/>
                    </a:ext>
                  </a:extLst>
                </a:gridCol>
              </a:tblGrid>
              <a:tr h="379692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 관광산업 연계 및 기대효과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456813"/>
                  </a:ext>
                </a:extLst>
              </a:tr>
              <a:tr h="337702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4-3.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기대효과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사업 추진에 따른 기대효과 작성</a:t>
                      </a:r>
                      <a:endParaRPr lang="en-US" altLang="ko-KR" sz="16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285750" marR="0" lvl="0" indent="-2857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관광객 유입 및 체류확대 효과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  <a:ea typeface="+mn-ea"/>
                      </a:endParaRPr>
                    </a:p>
                    <a:p>
                      <a:pPr marL="285750" marR="0" lvl="0" indent="-2857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함초롬바탕" panose="02030604000101010101" pitchFamily="18" charset="-127"/>
                          <a:ea typeface="+mn-ea"/>
                        </a:rPr>
                        <a:t>지역 관광 활성화 및 지역경제 파급효과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  <a:ea typeface="+mn-ea"/>
                      </a:endParaRPr>
                    </a:p>
                    <a:p>
                      <a:pPr marL="285750" marR="0" lvl="0" indent="-28575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함초롬바탕" panose="02030604000101010101" pitchFamily="18" charset="-127"/>
                          <a:ea typeface="+mn-ea"/>
                        </a:rPr>
                        <a:t>지역 브랜드 이미지 제고 등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56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559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513433" y="1178436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05. </a:t>
            </a:r>
            <a:r>
              <a:rPr lang="ko-KR" altLang="en-US" b="1" dirty="0">
                <a:solidFill>
                  <a:srgbClr val="C00000"/>
                </a:solidFill>
              </a:rPr>
              <a:t>기업 역량 </a:t>
            </a:r>
            <a:r>
              <a:rPr lang="en-US" altLang="ko-KR" dirty="0"/>
              <a:t>(2p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EF35C680-0E79-407E-BBB2-5A0562A2B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762684"/>
              </p:ext>
            </p:extLst>
          </p:nvPr>
        </p:nvGraphicFramePr>
        <p:xfrm>
          <a:off x="526473" y="1693202"/>
          <a:ext cx="11055927" cy="4588578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450292692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171019932"/>
                    </a:ext>
                  </a:extLst>
                </a:gridCol>
              </a:tblGrid>
              <a:tr h="350766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 역량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013518"/>
                  </a:ext>
                </a:extLst>
              </a:tr>
              <a:tr h="190996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5-1.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참여인력 구성 및 운영체계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본 사업 추진을 위한 인력 구성 및 운영체계 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349250" marR="0" indent="-28575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참여인력별 역할 및 주요 경력 기재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349250" marR="0" indent="-28575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내부 운영체계 및 외부 협력체계 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5166"/>
                  </a:ext>
                </a:extLst>
              </a:tr>
              <a:tr h="232784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5-2. 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주요 실적 및 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수행 역량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수행을 위한 기업 역량 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349250" marR="0" indent="-28575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400" i="1" kern="0" spc="0" dirty="0" err="1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관광콘텐츠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운영 경험 및 전문성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349250" marR="0" indent="-28575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협업 및 사업 추진 경험 등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23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877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106" y="5716828"/>
            <a:ext cx="2490834" cy="581731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8387" y="5716828"/>
            <a:ext cx="2422599" cy="58173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3733799" y="2976282"/>
            <a:ext cx="47244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600" b="1" dirty="0">
                <a:solidFill>
                  <a:srgbClr val="C00000"/>
                </a:solidFill>
              </a:rPr>
              <a:t>감사합니다</a:t>
            </a:r>
            <a:endParaRPr lang="en-US" altLang="ko-KR" sz="6600" dirty="0"/>
          </a:p>
        </p:txBody>
      </p:sp>
    </p:spTree>
    <p:extLst>
      <p:ext uri="{BB962C8B-B14F-4D97-AF65-F5344CB8AC3E}">
        <p14:creationId xmlns:p14="http://schemas.microsoft.com/office/powerpoint/2010/main" val="1395775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1DA315-616C-4D3F-8874-4E5D29E32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67151"/>
            <a:ext cx="10981267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C00000"/>
                </a:solidFill>
              </a:rPr>
              <a:t>2026 </a:t>
            </a:r>
            <a:r>
              <a:rPr lang="ko-KR" altLang="en-US" sz="4000" b="1" dirty="0">
                <a:solidFill>
                  <a:srgbClr val="C00000"/>
                </a:solidFill>
              </a:rPr>
              <a:t>전북형 지역 특화 </a:t>
            </a:r>
            <a:r>
              <a:rPr lang="ko-KR" altLang="en-US" sz="4000" b="1" dirty="0" err="1">
                <a:solidFill>
                  <a:srgbClr val="C00000"/>
                </a:solidFill>
              </a:rPr>
              <a:t>관광콘텐츠</a:t>
            </a:r>
            <a:r>
              <a:rPr lang="ko-KR" altLang="en-US" sz="4000" b="1" dirty="0">
                <a:solidFill>
                  <a:srgbClr val="C00000"/>
                </a:solidFill>
              </a:rPr>
              <a:t> 지원 공모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DFA7903-0112-4E59-A232-ED246E099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80DE041C-4569-4E18-A4D0-715A0CA48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3850F99D-7E03-406E-AFC1-E8A16C4064E2}"/>
              </a:ext>
            </a:extLst>
          </p:cNvPr>
          <p:cNvSpPr/>
          <p:nvPr/>
        </p:nvSpPr>
        <p:spPr>
          <a:xfrm>
            <a:off x="1187413" y="2490667"/>
            <a:ext cx="9659881" cy="811342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 latinLnBrk="1">
              <a:defRPr/>
            </a:pPr>
            <a:r>
              <a:rPr lang="ko-KR" altLang="en-US" sz="28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ko-KR" altLang="en-US" sz="28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기업명 </a:t>
            </a:r>
            <a:r>
              <a:rPr lang="en-US" altLang="ko-KR" sz="28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: </a:t>
            </a:r>
            <a:endParaRPr lang="ko-KR" altLang="en-US" sz="28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sp>
        <p:nvSpPr>
          <p:cNvPr id="7" name="사각형: 둥근 모서리 12">
            <a:extLst>
              <a:ext uri="{FF2B5EF4-FFF2-40B4-BE49-F238E27FC236}">
                <a16:creationId xmlns:a16="http://schemas.microsoft.com/office/drawing/2014/main" id="{9D154AED-A2F8-4BBA-94B6-999EFABFFD7A}"/>
              </a:ext>
            </a:extLst>
          </p:cNvPr>
          <p:cNvSpPr/>
          <p:nvPr/>
        </p:nvSpPr>
        <p:spPr>
          <a:xfrm>
            <a:off x="1196379" y="3665994"/>
            <a:ext cx="9659880" cy="807394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 latinLnBrk="1">
              <a:defRPr/>
            </a:pPr>
            <a:r>
              <a:rPr lang="ko-KR" altLang="en-US" sz="25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ko-KR" altLang="en-US" sz="2800" b="1" dirty="0" err="1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사업명</a:t>
            </a:r>
            <a:r>
              <a:rPr lang="ko-KR" altLang="en-US" sz="25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en-US" altLang="ko-KR" sz="25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: </a:t>
            </a:r>
            <a:r>
              <a:rPr lang="ko-KR" altLang="en-US" sz="2000" b="1" i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해당 공모를 통해 하고자 하는 사업명 제시</a:t>
            </a:r>
            <a:endParaRPr lang="ko-KR" altLang="en-US" sz="2500" i="1" u="sng" dirty="0">
              <a:solidFill>
                <a:schemeClr val="accent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864B96-14DB-484A-955B-B9B008BBF7E9}"/>
              </a:ext>
            </a:extLst>
          </p:cNvPr>
          <p:cNvSpPr txBox="1"/>
          <p:nvPr/>
        </p:nvSpPr>
        <p:spPr>
          <a:xfrm>
            <a:off x="1187413" y="4837373"/>
            <a:ext cx="9157858" cy="432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just" defTabSz="457200" rtl="0" eaLnBrk="1" fontAlgn="base" latinLnBrk="1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1" i="1" kern="0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600" b="1" i="1" kern="0" dirty="0" err="1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작성안내</a:t>
            </a:r>
            <a:r>
              <a:rPr lang="ko-KR" altLang="en-US" sz="1600" b="1" i="1" kern="0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i="1" kern="0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0" lang="ko-KR" altLang="en-US" sz="1600" b="1" i="1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투어라즈</a:t>
            </a:r>
            <a:r>
              <a:rPr lang="en-US" altLang="ko-KR" sz="1600" b="1" i="1" kern="0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(touraz.kr) </a:t>
            </a:r>
            <a:r>
              <a:rPr lang="ko-KR" altLang="en-US" sz="1600" b="1" i="1" kern="0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사업계획서에 작성한 </a:t>
            </a:r>
            <a:r>
              <a:rPr lang="ko-KR" altLang="en-US" sz="1600" b="1" i="1" kern="0" dirty="0" err="1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사업명과</a:t>
            </a:r>
            <a:r>
              <a:rPr lang="ko-KR" altLang="en-US" sz="1600" b="1" i="1" kern="0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동일하게 작성</a:t>
            </a:r>
            <a:endParaRPr kumimoji="0" lang="en-US" altLang="ko-KR" sz="1600" b="1" i="1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09741D4-A430-44F8-A094-FFC261DF9B27}"/>
              </a:ext>
            </a:extLst>
          </p:cNvPr>
          <p:cNvSpPr/>
          <p:nvPr/>
        </p:nvSpPr>
        <p:spPr>
          <a:xfrm>
            <a:off x="672241" y="183456"/>
            <a:ext cx="3012363" cy="5136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8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【</a:t>
            </a: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붙임 </a:t>
            </a: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2】</a:t>
            </a: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공모 사업계획서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759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 latinLnBrk="1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sp>
        <p:nvSpPr>
          <p:cNvPr id="7" name="모서리가 둥근 직사각형 28">
            <a:extLst>
              <a:ext uri="{FF2B5EF4-FFF2-40B4-BE49-F238E27FC236}">
                <a16:creationId xmlns:a16="http://schemas.microsoft.com/office/drawing/2014/main" id="{0080ECB4-68EE-4D1F-894D-F5F20BBF60C3}"/>
              </a:ext>
            </a:extLst>
          </p:cNvPr>
          <p:cNvSpPr>
            <a:spLocks noChangeAspect="1"/>
          </p:cNvSpPr>
          <p:nvPr/>
        </p:nvSpPr>
        <p:spPr>
          <a:xfrm>
            <a:off x="6744875" y="5196970"/>
            <a:ext cx="3714837" cy="4680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기업 역량</a:t>
            </a:r>
          </a:p>
        </p:txBody>
      </p:sp>
      <p:sp>
        <p:nvSpPr>
          <p:cNvPr id="10" name="모서리가 둥근 직사각형 16">
            <a:extLst>
              <a:ext uri="{FF2B5EF4-FFF2-40B4-BE49-F238E27FC236}">
                <a16:creationId xmlns:a16="http://schemas.microsoft.com/office/drawing/2014/main" id="{E42F0CFE-14F2-4D5D-A7C0-9E1937313938}"/>
              </a:ext>
            </a:extLst>
          </p:cNvPr>
          <p:cNvSpPr>
            <a:spLocks noChangeAspect="1"/>
          </p:cNvSpPr>
          <p:nvPr/>
        </p:nvSpPr>
        <p:spPr>
          <a:xfrm>
            <a:off x="6732176" y="2491898"/>
            <a:ext cx="3714837" cy="4680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사업 개요 및 소개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AE0372D2-E160-4446-B5E4-4A62D50EC70F}"/>
              </a:ext>
            </a:extLst>
          </p:cNvPr>
          <p:cNvSpPr>
            <a:spLocks noChangeAspect="1"/>
          </p:cNvSpPr>
          <p:nvPr/>
        </p:nvSpPr>
        <p:spPr>
          <a:xfrm>
            <a:off x="6542909" y="2449035"/>
            <a:ext cx="468000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01</a:t>
            </a:r>
            <a:endParaRPr lang="ko-KR" altLang="en-US" b="1" kern="100" spc="-60" dirty="0">
              <a:ln w="3175" cap="rnd">
                <a:solidFill>
                  <a:prstClr val="black">
                    <a:lumMod val="50000"/>
                    <a:lumOff val="50000"/>
                    <a:alpha val="0"/>
                  </a:prst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2" name="모서리가 둥근 직사각형 18">
            <a:extLst>
              <a:ext uri="{FF2B5EF4-FFF2-40B4-BE49-F238E27FC236}">
                <a16:creationId xmlns:a16="http://schemas.microsoft.com/office/drawing/2014/main" id="{49D4771E-683B-471B-80F1-89143CD2256D}"/>
              </a:ext>
            </a:extLst>
          </p:cNvPr>
          <p:cNvSpPr>
            <a:spLocks noChangeAspect="1"/>
          </p:cNvSpPr>
          <p:nvPr/>
        </p:nvSpPr>
        <p:spPr>
          <a:xfrm>
            <a:off x="6732175" y="3168172"/>
            <a:ext cx="3714837" cy="4680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시장 및 사업모델</a:t>
            </a: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F281E94B-7D47-4B18-BE5F-C9EE8767B21F}"/>
              </a:ext>
            </a:extLst>
          </p:cNvPr>
          <p:cNvSpPr>
            <a:spLocks noChangeAspect="1"/>
          </p:cNvSpPr>
          <p:nvPr/>
        </p:nvSpPr>
        <p:spPr>
          <a:xfrm>
            <a:off x="6542908" y="3125310"/>
            <a:ext cx="468000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02</a:t>
            </a:r>
            <a:endParaRPr lang="ko-KR" altLang="en-US" b="1" kern="100" spc="-60" dirty="0">
              <a:ln w="3175" cap="rnd">
                <a:solidFill>
                  <a:prstClr val="black">
                    <a:lumMod val="50000"/>
                    <a:lumOff val="50000"/>
                    <a:alpha val="0"/>
                  </a:prst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4" name="모서리가 둥근 직사각형 20">
            <a:extLst>
              <a:ext uri="{FF2B5EF4-FFF2-40B4-BE49-F238E27FC236}">
                <a16:creationId xmlns:a16="http://schemas.microsoft.com/office/drawing/2014/main" id="{42C4A1D8-BB3F-4632-A976-D19303652938}"/>
              </a:ext>
            </a:extLst>
          </p:cNvPr>
          <p:cNvSpPr>
            <a:spLocks noChangeAspect="1"/>
          </p:cNvSpPr>
          <p:nvPr/>
        </p:nvSpPr>
        <p:spPr>
          <a:xfrm>
            <a:off x="6732174" y="3858734"/>
            <a:ext cx="3714837" cy="4680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사업 전략</a:t>
            </a:r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C21A86AD-44F2-4BDC-9E8A-85DEE5ACBF32}"/>
              </a:ext>
            </a:extLst>
          </p:cNvPr>
          <p:cNvSpPr>
            <a:spLocks noChangeAspect="1"/>
          </p:cNvSpPr>
          <p:nvPr/>
        </p:nvSpPr>
        <p:spPr>
          <a:xfrm>
            <a:off x="6542908" y="3815872"/>
            <a:ext cx="468000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03</a:t>
            </a:r>
            <a:endParaRPr lang="ko-KR" altLang="en-US" b="1" kern="100" spc="-60" dirty="0">
              <a:ln w="3175" cap="rnd">
                <a:solidFill>
                  <a:prstClr val="black">
                    <a:lumMod val="50000"/>
                    <a:lumOff val="50000"/>
                    <a:alpha val="0"/>
                  </a:prst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6" name="모서리가 둥근 직사각형 22">
            <a:extLst>
              <a:ext uri="{FF2B5EF4-FFF2-40B4-BE49-F238E27FC236}">
                <a16:creationId xmlns:a16="http://schemas.microsoft.com/office/drawing/2014/main" id="{3BCBB9C4-26FD-4105-AC1C-99AEFFD22653}"/>
              </a:ext>
            </a:extLst>
          </p:cNvPr>
          <p:cNvSpPr>
            <a:spLocks noChangeAspect="1"/>
          </p:cNvSpPr>
          <p:nvPr/>
        </p:nvSpPr>
        <p:spPr>
          <a:xfrm>
            <a:off x="6744876" y="4527852"/>
            <a:ext cx="3714837" cy="4680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관광산업 연계</a:t>
            </a:r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·</a:t>
            </a:r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확장 가능성</a:t>
            </a: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A0815855-89FC-4F12-95DF-4E664F5C81CA}"/>
              </a:ext>
            </a:extLst>
          </p:cNvPr>
          <p:cNvSpPr>
            <a:spLocks noChangeAspect="1"/>
          </p:cNvSpPr>
          <p:nvPr/>
        </p:nvSpPr>
        <p:spPr>
          <a:xfrm>
            <a:off x="6542908" y="4527852"/>
            <a:ext cx="468000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04</a:t>
            </a:r>
            <a:endParaRPr lang="ko-KR" altLang="en-US" b="1" kern="100" spc="-60" dirty="0">
              <a:ln w="3175" cap="rnd">
                <a:solidFill>
                  <a:prstClr val="black">
                    <a:lumMod val="50000"/>
                    <a:lumOff val="50000"/>
                    <a:alpha val="0"/>
                  </a:prst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121245C1-6029-4B70-93BC-BF655F0BF6E3}"/>
              </a:ext>
            </a:extLst>
          </p:cNvPr>
          <p:cNvSpPr>
            <a:spLocks noChangeAspect="1"/>
          </p:cNvSpPr>
          <p:nvPr/>
        </p:nvSpPr>
        <p:spPr>
          <a:xfrm>
            <a:off x="6542908" y="5165460"/>
            <a:ext cx="468000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05</a:t>
            </a:r>
            <a:endParaRPr lang="ko-KR" altLang="en-US" b="1" kern="100" spc="-60" dirty="0">
              <a:ln w="3175" cap="rnd">
                <a:solidFill>
                  <a:prstClr val="black">
                    <a:lumMod val="50000"/>
                    <a:lumOff val="50000"/>
                    <a:alpha val="0"/>
                  </a:prst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19" name="모서리가 둥근 직사각형 26">
            <a:extLst>
              <a:ext uri="{FF2B5EF4-FFF2-40B4-BE49-F238E27FC236}">
                <a16:creationId xmlns:a16="http://schemas.microsoft.com/office/drawing/2014/main" id="{DC63B684-2E9E-4DB2-AC00-0A7156659EF0}"/>
              </a:ext>
            </a:extLst>
          </p:cNvPr>
          <p:cNvSpPr>
            <a:spLocks noChangeAspect="1"/>
          </p:cNvSpPr>
          <p:nvPr/>
        </p:nvSpPr>
        <p:spPr>
          <a:xfrm>
            <a:off x="6732173" y="1772760"/>
            <a:ext cx="3714837" cy="468000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기업개요</a:t>
            </a:r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8696BD0A-C7E1-4979-A73E-A47727EC7564}"/>
              </a:ext>
            </a:extLst>
          </p:cNvPr>
          <p:cNvSpPr>
            <a:spLocks noChangeAspect="1"/>
          </p:cNvSpPr>
          <p:nvPr/>
        </p:nvSpPr>
        <p:spPr>
          <a:xfrm>
            <a:off x="6555609" y="1737835"/>
            <a:ext cx="468000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 cap="rnd">
            <a:solidFill>
              <a:srgbClr val="FFFFF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b="1" kern="100" spc="-60" dirty="0">
                <a:ln w="3175" cap="rnd">
                  <a:solidFill>
                    <a:prstClr val="black">
                      <a:lumMod val="50000"/>
                      <a:lumOff val="50000"/>
                      <a:alpha val="0"/>
                    </a:prstClr>
                  </a:solidFill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00</a:t>
            </a:r>
            <a:endParaRPr lang="ko-KR" altLang="en-US" b="1" kern="100" spc="-60" dirty="0">
              <a:ln w="3175" cap="rnd">
                <a:solidFill>
                  <a:prstClr val="black">
                    <a:lumMod val="50000"/>
                    <a:lumOff val="50000"/>
                    <a:alpha val="0"/>
                  </a:prstClr>
                </a:solidFill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B875DE-68E7-4096-A212-70B2ED82B312}"/>
              </a:ext>
            </a:extLst>
          </p:cNvPr>
          <p:cNvSpPr txBox="1"/>
          <p:nvPr/>
        </p:nvSpPr>
        <p:spPr>
          <a:xfrm>
            <a:off x="2021568" y="1737835"/>
            <a:ext cx="2720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/>
              <a:t>Contents</a:t>
            </a:r>
            <a:endParaRPr lang="ko-KR" altLang="en-US" sz="2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5BE6CD-24DF-4440-B5EF-B88153C94C5D}"/>
              </a:ext>
            </a:extLst>
          </p:cNvPr>
          <p:cNvSpPr txBox="1"/>
          <p:nvPr/>
        </p:nvSpPr>
        <p:spPr>
          <a:xfrm>
            <a:off x="971366" y="2637267"/>
            <a:ext cx="4821164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  ※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항목 별 페이지 구성 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(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총 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17p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이내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00.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기업개요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(1p)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01.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사업 개요 및 추진 필요성 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(2p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이내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02.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지역 현황 및 사업모델 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(4p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이내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03.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사업전략 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(4p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이내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04.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지역 관광산업 연계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및 기대효과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(4p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이내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05.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기업 역량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(2p </a:t>
            </a:r>
            <a:r>
              <a:rPr lang="ko-KR" altLang="en-US" sz="1600" b="1" dirty="0">
                <a:solidFill>
                  <a:schemeClr val="accent1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이내</a:t>
            </a:r>
            <a:r>
              <a:rPr lang="en-US" altLang="ko-KR" sz="1600" b="1" dirty="0">
                <a:solidFill>
                  <a:schemeClr val="accent1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)</a:t>
            </a:r>
          </a:p>
          <a:p>
            <a:endParaRPr lang="en-US" altLang="ko-KR" sz="1600" b="1" dirty="0">
              <a:solidFill>
                <a:schemeClr val="accent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742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 latinLnBrk="1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439271" y="1165412"/>
            <a:ext cx="1115209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00. </a:t>
            </a:r>
            <a:r>
              <a:rPr lang="ko-KR" altLang="en-US" b="1" dirty="0">
                <a:solidFill>
                  <a:srgbClr val="C00000"/>
                </a:solidFill>
              </a:rPr>
              <a:t>기업개요 </a:t>
            </a:r>
            <a:r>
              <a:rPr lang="en-US" altLang="ko-KR" dirty="0"/>
              <a:t>(1p)</a:t>
            </a:r>
          </a:p>
          <a:p>
            <a:endParaRPr lang="en-US" altLang="ko-KR" sz="2000" dirty="0"/>
          </a:p>
          <a:p>
            <a:r>
              <a:rPr lang="en-US" altLang="ko-KR" dirty="0"/>
              <a:t>  </a:t>
            </a:r>
            <a:r>
              <a:rPr lang="en-US" altLang="ko-KR" dirty="0">
                <a:solidFill>
                  <a:schemeClr val="accent1"/>
                </a:solidFill>
              </a:rPr>
              <a:t>※ </a:t>
            </a:r>
            <a:r>
              <a:rPr lang="ko-KR" altLang="en-US" dirty="0">
                <a:solidFill>
                  <a:schemeClr val="accent1"/>
                </a:solidFill>
              </a:rPr>
              <a:t>작성안내 </a:t>
            </a:r>
            <a:r>
              <a:rPr lang="en-US" altLang="ko-KR" dirty="0">
                <a:solidFill>
                  <a:schemeClr val="accent1"/>
                </a:solidFill>
              </a:rPr>
              <a:t>: </a:t>
            </a:r>
            <a:r>
              <a:rPr lang="ko-KR" altLang="en-US" dirty="0">
                <a:solidFill>
                  <a:schemeClr val="accent1"/>
                </a:solidFill>
              </a:rPr>
              <a:t>기업명</a:t>
            </a:r>
            <a:r>
              <a:rPr lang="en-US" altLang="ko-KR" dirty="0">
                <a:solidFill>
                  <a:schemeClr val="accent1"/>
                </a:solidFill>
              </a:rPr>
              <a:t>, </a:t>
            </a:r>
            <a:r>
              <a:rPr lang="ko-KR" altLang="en-US" dirty="0">
                <a:solidFill>
                  <a:schemeClr val="accent1"/>
                </a:solidFill>
              </a:rPr>
              <a:t>대표자명</a:t>
            </a:r>
            <a:r>
              <a:rPr lang="en-US" altLang="ko-KR" dirty="0">
                <a:solidFill>
                  <a:schemeClr val="accent1"/>
                </a:solidFill>
              </a:rPr>
              <a:t>, </a:t>
            </a:r>
            <a:r>
              <a:rPr lang="ko-KR" altLang="en-US" dirty="0">
                <a:solidFill>
                  <a:schemeClr val="accent1"/>
                </a:solidFill>
              </a:rPr>
              <a:t>주요 연혁</a:t>
            </a:r>
            <a:r>
              <a:rPr lang="en-US" altLang="ko-KR" dirty="0">
                <a:solidFill>
                  <a:schemeClr val="accent1"/>
                </a:solidFill>
              </a:rPr>
              <a:t>, </a:t>
            </a:r>
            <a:r>
              <a:rPr lang="ko-KR" altLang="en-US" dirty="0">
                <a:solidFill>
                  <a:schemeClr val="accent1"/>
                </a:solidFill>
              </a:rPr>
              <a:t>매출액</a:t>
            </a:r>
            <a:r>
              <a:rPr lang="en-US" altLang="ko-KR" dirty="0">
                <a:solidFill>
                  <a:schemeClr val="accent1"/>
                </a:solidFill>
              </a:rPr>
              <a:t>, </a:t>
            </a:r>
            <a:r>
              <a:rPr lang="ko-KR" altLang="en-US" dirty="0">
                <a:solidFill>
                  <a:schemeClr val="accent1"/>
                </a:solidFill>
              </a:rPr>
              <a:t>주요사업 등 기업소개 기술</a:t>
            </a:r>
            <a:endParaRPr lang="en-US" altLang="ko-KR" dirty="0">
              <a:solidFill>
                <a:schemeClr val="accent1"/>
              </a:solidFill>
            </a:endParaRPr>
          </a:p>
          <a:p>
            <a:endParaRPr lang="ko-KR" alt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7B12323B-EE0B-4685-BBB6-298F62080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610092"/>
              </p:ext>
            </p:extLst>
          </p:nvPr>
        </p:nvGraphicFramePr>
        <p:xfrm>
          <a:off x="692996" y="2244436"/>
          <a:ext cx="10686200" cy="4015394"/>
        </p:xfrm>
        <a:graphic>
          <a:graphicData uri="http://schemas.openxmlformats.org/drawingml/2006/table">
            <a:tbl>
              <a:tblPr/>
              <a:tblGrid>
                <a:gridCol w="1598084">
                  <a:extLst>
                    <a:ext uri="{9D8B030D-6E8A-4147-A177-3AD203B41FA5}">
                      <a16:colId xmlns:a16="http://schemas.microsoft.com/office/drawing/2014/main" val="1584769693"/>
                    </a:ext>
                  </a:extLst>
                </a:gridCol>
                <a:gridCol w="3707539">
                  <a:extLst>
                    <a:ext uri="{9D8B030D-6E8A-4147-A177-3AD203B41FA5}">
                      <a16:colId xmlns:a16="http://schemas.microsoft.com/office/drawing/2014/main" val="3131716338"/>
                    </a:ext>
                  </a:extLst>
                </a:gridCol>
                <a:gridCol w="1375759">
                  <a:extLst>
                    <a:ext uri="{9D8B030D-6E8A-4147-A177-3AD203B41FA5}">
                      <a16:colId xmlns:a16="http://schemas.microsoft.com/office/drawing/2014/main" val="3183602420"/>
                    </a:ext>
                  </a:extLst>
                </a:gridCol>
                <a:gridCol w="4004818">
                  <a:extLst>
                    <a:ext uri="{9D8B030D-6E8A-4147-A177-3AD203B41FA5}">
                      <a16:colId xmlns:a16="http://schemas.microsoft.com/office/drawing/2014/main" val="1439575016"/>
                    </a:ext>
                  </a:extLst>
                </a:gridCol>
              </a:tblGrid>
              <a:tr h="417695">
                <a:tc grid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기업개요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897629"/>
                  </a:ext>
                </a:extLst>
              </a:tr>
              <a:tr h="50739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기업명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대표자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876814"/>
                  </a:ext>
                </a:extLst>
              </a:tr>
              <a:tr h="50739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홈페이지</a:t>
                      </a: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 :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SNS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 :</a:t>
                      </a:r>
                      <a:endParaRPr 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029187"/>
                  </a:ext>
                </a:extLst>
              </a:tr>
              <a:tr h="64570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주요사업</a:t>
                      </a: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관광상품 및 콘텐츠 등 관광분야 주요사업 필수기입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21701"/>
                  </a:ext>
                </a:extLst>
              </a:tr>
              <a:tr h="1565614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기업소개</a:t>
                      </a:r>
                      <a:endParaRPr lang="ko-KR" altLang="en-US" sz="15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rgbClr val="4472C4"/>
                          </a:solidFill>
                          <a:effectLst/>
                          <a:latin typeface="함초롬바탕" panose="02030604000101010101" pitchFamily="18" charset="-127"/>
                        </a:rPr>
                        <a:t>주요 실적 등 자유롭게 기재 가능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042646"/>
                  </a:ext>
                </a:extLst>
              </a:tr>
              <a:tr h="3715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회사소개서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카탈로그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있을 시 별도 첨부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4243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74435669-8F43-464B-AE00-DB4A963D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23907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439271" y="1165412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01. </a:t>
            </a:r>
            <a:r>
              <a:rPr lang="ko-KR" altLang="en-US" b="1" dirty="0">
                <a:solidFill>
                  <a:srgbClr val="C00000"/>
                </a:solidFill>
              </a:rPr>
              <a:t>사업 개요 및 추진 필요성 </a:t>
            </a:r>
            <a:r>
              <a:rPr lang="en-US" altLang="ko-KR" dirty="0"/>
              <a:t>(2p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A749D060-FDFB-445B-A683-4F4934393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586871"/>
              </p:ext>
            </p:extLst>
          </p:nvPr>
        </p:nvGraphicFramePr>
        <p:xfrm>
          <a:off x="526473" y="1693202"/>
          <a:ext cx="11055927" cy="4572000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450292692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171019932"/>
                    </a:ext>
                  </a:extLst>
                </a:gridCol>
              </a:tblGrid>
              <a:tr h="392148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개요 및 추진 필요성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013518"/>
                  </a:ext>
                </a:extLst>
              </a:tr>
              <a:tr h="15773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1-1.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참가목적 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필요성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목표 및 공모사업 참여목적</a:t>
                      </a:r>
                      <a:r>
                        <a:rPr lang="en-US" altLang="ko-KR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대상 지역 관광 현안 및 문제점 인식 내용 등</a:t>
                      </a:r>
                      <a:endParaRPr lang="en-US" altLang="ko-KR" sz="14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5166"/>
                  </a:ext>
                </a:extLst>
              </a:tr>
              <a:tr h="26024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1-2.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콘텐츠 및 실행계획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공모에 참가할 핵심 콘텐츠 및 운영계획 소개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239646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C0A2CA44-9E7F-4344-9228-760CC924A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093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235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439271" y="1165412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01. </a:t>
            </a:r>
            <a:r>
              <a:rPr lang="ko-KR" altLang="en-US" b="1" dirty="0">
                <a:solidFill>
                  <a:srgbClr val="C00000"/>
                </a:solidFill>
              </a:rPr>
              <a:t>사업 개요 및 추진 필요성 </a:t>
            </a:r>
            <a:r>
              <a:rPr lang="en-US" altLang="ko-KR" dirty="0"/>
              <a:t>(2p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A2CA44-9E7F-4344-9228-760CC924A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093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648D40F4-B914-4E0B-A1D9-699EED9BF3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88914"/>
              </p:ext>
            </p:extLst>
          </p:nvPr>
        </p:nvGraphicFramePr>
        <p:xfrm>
          <a:off x="526473" y="1597889"/>
          <a:ext cx="11064893" cy="4816868"/>
        </p:xfrm>
        <a:graphic>
          <a:graphicData uri="http://schemas.openxmlformats.org/drawingml/2006/table">
            <a:tbl>
              <a:tblPr/>
              <a:tblGrid>
                <a:gridCol w="1065232">
                  <a:extLst>
                    <a:ext uri="{9D8B030D-6E8A-4147-A177-3AD203B41FA5}">
                      <a16:colId xmlns:a16="http://schemas.microsoft.com/office/drawing/2014/main" val="2596465428"/>
                    </a:ext>
                  </a:extLst>
                </a:gridCol>
                <a:gridCol w="1065232">
                  <a:extLst>
                    <a:ext uri="{9D8B030D-6E8A-4147-A177-3AD203B41FA5}">
                      <a16:colId xmlns:a16="http://schemas.microsoft.com/office/drawing/2014/main" val="2604876048"/>
                    </a:ext>
                  </a:extLst>
                </a:gridCol>
                <a:gridCol w="8934429">
                  <a:extLst>
                    <a:ext uri="{9D8B030D-6E8A-4147-A177-3AD203B41FA5}">
                      <a16:colId xmlns:a16="http://schemas.microsoft.com/office/drawing/2014/main" val="912399456"/>
                    </a:ext>
                  </a:extLst>
                </a:gridCol>
              </a:tblGrid>
              <a:tr h="387928">
                <a:tc grid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개요 및 추진 필요성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786399"/>
                  </a:ext>
                </a:extLst>
              </a:tr>
              <a:tr h="1107236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1-3.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성과목표</a:t>
                      </a: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-11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관광성과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전북 관광자원 및 지역 특성과의 연계성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280853"/>
                  </a:ext>
                </a:extLst>
              </a:tr>
              <a:tr h="1107236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-11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지역연계 및 기대효과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향후 예상 성과</a:t>
                      </a:r>
                      <a:r>
                        <a:rPr lang="en-US" altLang="ko-KR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관광객 유입 및 체류 확대</a:t>
                      </a:r>
                      <a:r>
                        <a:rPr lang="en-US" altLang="ko-KR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 관광생태계</a:t>
                      </a:r>
                      <a:r>
                        <a:rPr lang="en-US" altLang="ko-KR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지역경제 기여 가능성 등</a:t>
                      </a:r>
                      <a:r>
                        <a:rPr lang="en-US" altLang="ko-KR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453335"/>
                  </a:ext>
                </a:extLst>
              </a:tr>
              <a:tr h="2214468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-11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확장성 및 지속가능성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종료 이후 운영 및 확장 계획 등 후속 전략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33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334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439271" y="1165412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02. </a:t>
            </a:r>
            <a:r>
              <a:rPr lang="ko-KR" altLang="en-US" b="1" dirty="0">
                <a:solidFill>
                  <a:srgbClr val="C00000"/>
                </a:solidFill>
              </a:rPr>
              <a:t>지역 현황 및 사업모델 </a:t>
            </a:r>
            <a:r>
              <a:rPr lang="en-US" altLang="ko-KR" dirty="0"/>
              <a:t>(4p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70979C2E-429F-4966-8E39-1304A34BE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85952"/>
              </p:ext>
            </p:extLst>
          </p:nvPr>
        </p:nvGraphicFramePr>
        <p:xfrm>
          <a:off x="526473" y="1693202"/>
          <a:ext cx="11055927" cy="4572000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450292692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171019932"/>
                    </a:ext>
                  </a:extLst>
                </a:gridCol>
              </a:tblGrid>
              <a:tr h="392148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 현황 및 사업모델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013518"/>
                  </a:ext>
                </a:extLst>
              </a:tr>
              <a:tr h="15773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2-1.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대상 지역 현황 및 문제 분석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대상 지역 관광 현황 및 주요 문제점 분석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분석 및 근거를 상세하게 기입</a:t>
                      </a:r>
                      <a:endParaRPr lang="ko-KR" altLang="en-US" sz="14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5166"/>
                  </a:ext>
                </a:extLst>
              </a:tr>
              <a:tr h="26024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2-2. 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 현안 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대응 전략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 관광 문제 해결을 위한 콘텐츠 연계 방안 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분석 및 근거를 상세하게 기입</a:t>
                      </a:r>
                      <a:endParaRPr lang="ko-KR" altLang="en-US" sz="14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23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92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439271" y="1165412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02. </a:t>
            </a:r>
            <a:r>
              <a:rPr lang="ko-KR" altLang="en-US" b="1" dirty="0">
                <a:solidFill>
                  <a:srgbClr val="C00000"/>
                </a:solidFill>
              </a:rPr>
              <a:t>지역 현황 및 사업모델 </a:t>
            </a:r>
            <a:r>
              <a:rPr lang="en-US" altLang="ko-KR" dirty="0"/>
              <a:t>(4p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70979C2E-429F-4966-8E39-1304A34BE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110917"/>
              </p:ext>
            </p:extLst>
          </p:nvPr>
        </p:nvGraphicFramePr>
        <p:xfrm>
          <a:off x="526473" y="1693202"/>
          <a:ext cx="11055927" cy="4572000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450292692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171019932"/>
                    </a:ext>
                  </a:extLst>
                </a:gridCol>
              </a:tblGrid>
              <a:tr h="392148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지역 현황 및 사업모델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013518"/>
                  </a:ext>
                </a:extLst>
              </a:tr>
              <a:tr h="15773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2-3. 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구상 콘텐츠의 차별성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함초롬바탕" panose="02030604000101010101" pitchFamily="18" charset="-127"/>
                        </a:rPr>
                        <a:t>기존 </a:t>
                      </a:r>
                      <a:r>
                        <a:rPr lang="ko-KR" altLang="en-US" sz="1500" i="1" kern="0" spc="0" dirty="0" err="1">
                          <a:solidFill>
                            <a:schemeClr val="accent1"/>
                          </a:solidFill>
                          <a:effectLst/>
                          <a:latin typeface="함초롬바탕" panose="02030604000101010101" pitchFamily="18" charset="-127"/>
                        </a:rPr>
                        <a:t>관광콘텐츠와의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함초롬바탕" panose="02030604000101010101" pitchFamily="18" charset="-127"/>
                        </a:rPr>
                        <a:t> 차별성 및 경쟁력 작성</a:t>
                      </a:r>
                      <a:endParaRPr lang="en-US" altLang="ko-KR" sz="15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292100" marR="0" lvl="0" indent="-29210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14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분석 및 근거를 상세하게 기입</a:t>
                      </a:r>
                      <a:endParaRPr lang="ko-KR" altLang="en-US" sz="14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5166"/>
                  </a:ext>
                </a:extLst>
              </a:tr>
              <a:tr h="26024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2-4. 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사업모델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(Business Model)</a:t>
                      </a: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사업모델 </a:t>
                      </a:r>
                      <a:r>
                        <a:rPr lang="ko-KR" altLang="en-US" sz="1500" i="1" kern="0" spc="0" dirty="0" err="1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도식화하여</a:t>
                      </a: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기입</a:t>
                      </a:r>
                      <a:endParaRPr lang="ko-KR" altLang="en-US" sz="1500" i="1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23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03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12">
            <a:extLst>
              <a:ext uri="{FF2B5EF4-FFF2-40B4-BE49-F238E27FC236}">
                <a16:creationId xmlns:a16="http://schemas.microsoft.com/office/drawing/2014/main" id="{BA0D304B-DD67-4CE0-8FD3-7DD8AC25F600}"/>
              </a:ext>
            </a:extLst>
          </p:cNvPr>
          <p:cNvSpPr/>
          <p:nvPr/>
        </p:nvSpPr>
        <p:spPr>
          <a:xfrm>
            <a:off x="361915" y="404693"/>
            <a:ext cx="4067210" cy="357308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defTabSz="742950">
              <a:defRPr/>
            </a:pPr>
            <a:r>
              <a:rPr lang="ko-KR" altLang="en-US" sz="1400" b="1" dirty="0">
                <a:solidFill>
                  <a:srgbClr val="FFF7A2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  </a:t>
            </a:r>
            <a:r>
              <a:rPr lang="en-US" altLang="ko-KR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2026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Pretendard Black" panose="02000A03000000020004" pitchFamily="2" charset="-127"/>
              </a:rPr>
              <a:t> 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전북형 지역 특화 </a:t>
            </a:r>
            <a:r>
              <a:rPr lang="ko-KR" altLang="en-US" sz="1400" b="1" dirty="0" err="1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관광콘텐츠</a:t>
            </a:r>
            <a:r>
              <a:rPr lang="ko-KR" altLang="en-US" sz="1400" b="1" dirty="0">
                <a:solidFill>
                  <a:srgbClr val="C00000"/>
                </a:solidFill>
                <a:latin typeface="맑은 고딕" panose="020B0503020000020004" pitchFamily="50" charset="-127"/>
                <a:cs typeface="Pretendard Black" panose="02000A03000000020004" pitchFamily="2" charset="-127"/>
              </a:rPr>
              <a:t> 지원 공모</a:t>
            </a:r>
            <a:endParaRPr lang="ko-KR" altLang="en-US" sz="1400" u="sng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Pretendard Black" panose="02000A03000000020004" pitchFamily="2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F685BEC2-C3F7-404D-BF4B-4787871EE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995" y="183456"/>
            <a:ext cx="1814097" cy="416203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3951A15F-5042-44EB-8004-F022EA1DAD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092" y="183456"/>
            <a:ext cx="1816708" cy="416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4304C7-44B5-414E-B2F3-4F564AE43259}"/>
              </a:ext>
            </a:extLst>
          </p:cNvPr>
          <p:cNvSpPr txBox="1"/>
          <p:nvPr/>
        </p:nvSpPr>
        <p:spPr>
          <a:xfrm>
            <a:off x="519953" y="1255059"/>
            <a:ext cx="111520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C00000"/>
                </a:solidFill>
              </a:rPr>
              <a:t>03. </a:t>
            </a:r>
            <a:r>
              <a:rPr lang="ko-KR" altLang="en-US" b="1" dirty="0">
                <a:solidFill>
                  <a:srgbClr val="C00000"/>
                </a:solidFill>
              </a:rPr>
              <a:t>사업전략 </a:t>
            </a:r>
            <a:r>
              <a:rPr lang="en-US" altLang="ko-KR" dirty="0"/>
              <a:t>(4p </a:t>
            </a:r>
            <a:r>
              <a:rPr lang="ko-KR" altLang="en-US" dirty="0"/>
              <a:t>이내</a:t>
            </a:r>
            <a:r>
              <a:rPr lang="en-US" altLang="ko-KR" dirty="0"/>
              <a:t>)</a:t>
            </a:r>
          </a:p>
          <a:p>
            <a:endParaRPr lang="en-US" altLang="ko-KR" sz="2000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5FF89CA9-79A5-4D9B-9F6F-EBD535629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396271"/>
              </p:ext>
            </p:extLst>
          </p:nvPr>
        </p:nvGraphicFramePr>
        <p:xfrm>
          <a:off x="526473" y="1693202"/>
          <a:ext cx="11055927" cy="4572000"/>
        </p:xfrm>
        <a:graphic>
          <a:graphicData uri="http://schemas.openxmlformats.org/drawingml/2006/table">
            <a:tbl>
              <a:tblPr/>
              <a:tblGrid>
                <a:gridCol w="1634038">
                  <a:extLst>
                    <a:ext uri="{9D8B030D-6E8A-4147-A177-3AD203B41FA5}">
                      <a16:colId xmlns:a16="http://schemas.microsoft.com/office/drawing/2014/main" val="1450292692"/>
                    </a:ext>
                  </a:extLst>
                </a:gridCol>
                <a:gridCol w="9421889">
                  <a:extLst>
                    <a:ext uri="{9D8B030D-6E8A-4147-A177-3AD203B41FA5}">
                      <a16:colId xmlns:a16="http://schemas.microsoft.com/office/drawing/2014/main" val="171019932"/>
                    </a:ext>
                  </a:extLst>
                </a:gridCol>
              </a:tblGrid>
              <a:tr h="392148"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사업전략</a:t>
                      </a:r>
                      <a:endParaRPr lang="ko-KR" altLang="en-US" sz="15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013518"/>
                  </a:ext>
                </a:extLst>
              </a:tr>
              <a:tr h="157737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3-1.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추진일정 및 실행계획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indent="-29210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추진 일정 및 단계별 실행계획 작성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2872" marR="22872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35166"/>
                  </a:ext>
                </a:extLst>
              </a:tr>
              <a:tr h="26024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3-2.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 및 관광객 유입 전략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i="1" kern="0" spc="0" dirty="0">
                          <a:solidFill>
                            <a:schemeClr val="accent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관광객 유입 및 콘텐츠 확산 전략 작성</a:t>
                      </a:r>
                      <a:endParaRPr lang="ko-KR" altLang="en-US" sz="1500" kern="0" spc="0" dirty="0">
                        <a:solidFill>
                          <a:schemeClr val="accent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323" marR="6323" marT="6323" marB="632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23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903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915</Words>
  <Application>Microsoft Office PowerPoint</Application>
  <PresentationFormat>와이드스크린</PresentationFormat>
  <Paragraphs>159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1" baseType="lpstr">
      <vt:lpstr>HY헤드라인M</vt:lpstr>
      <vt:lpstr>Pretendard Black</vt:lpstr>
      <vt:lpstr>맑은 고딕</vt:lpstr>
      <vt:lpstr>맑은 고딕 Semilight</vt:lpstr>
      <vt:lpstr>함초롬바탕</vt:lpstr>
      <vt:lpstr>Arial</vt:lpstr>
      <vt:lpstr>Office 테마</vt:lpstr>
      <vt:lpstr>PowerPoint 프레젠테이션</vt:lpstr>
      <vt:lpstr>2026 전북형 지역 특화 관광콘텐츠 지원 공모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user1</dc:creator>
  <cp:lastModifiedBy>user1</cp:lastModifiedBy>
  <cp:revision>31</cp:revision>
  <dcterms:created xsi:type="dcterms:W3CDTF">2026-03-05T01:02:17Z</dcterms:created>
  <dcterms:modified xsi:type="dcterms:W3CDTF">2026-05-21T13:16:32Z</dcterms:modified>
</cp:coreProperties>
</file>